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8229600"/>
  <p:notesSz cx="8229600" cy="14630400"/>
  <p:embeddedFontLst>
    <p:embeddedFont>
      <p:font typeface="Inter"/>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6D558-C2FA-4E78-9304-91703C766F8E}" v="4" dt="2024-11-11T08:18:25.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ouse peer shaik" userId="39ea0abd406504e6" providerId="LiveId" clId="{0EE6D558-C2FA-4E78-9304-91703C766F8E}"/>
    <pc:docChg chg="custSel addSld modSld">
      <pc:chgData name="ghouse peer shaik" userId="39ea0abd406504e6" providerId="LiveId" clId="{0EE6D558-C2FA-4E78-9304-91703C766F8E}" dt="2024-11-11T08:22:00.881" v="156" actId="113"/>
      <pc:docMkLst>
        <pc:docMk/>
      </pc:docMkLst>
      <pc:sldChg chg="addSp delSp modSp mod">
        <pc:chgData name="ghouse peer shaik" userId="39ea0abd406504e6" providerId="LiveId" clId="{0EE6D558-C2FA-4E78-9304-91703C766F8E}" dt="2024-11-11T08:16:20.414" v="60" actId="313"/>
        <pc:sldMkLst>
          <pc:docMk/>
          <pc:sldMk cId="0" sldId="256"/>
        </pc:sldMkLst>
        <pc:spChg chg="mod">
          <ac:chgData name="ghouse peer shaik" userId="39ea0abd406504e6" providerId="LiveId" clId="{0EE6D558-C2FA-4E78-9304-91703C766F8E}" dt="2024-11-11T08:15:07.750" v="0" actId="20577"/>
          <ac:spMkLst>
            <pc:docMk/>
            <pc:sldMk cId="0" sldId="256"/>
            <ac:spMk id="4" creationId="{00000000-0000-0000-0000-000000000000}"/>
          </ac:spMkLst>
        </pc:spChg>
        <pc:spChg chg="del">
          <ac:chgData name="ghouse peer shaik" userId="39ea0abd406504e6" providerId="LiveId" clId="{0EE6D558-C2FA-4E78-9304-91703C766F8E}" dt="2024-11-11T08:15:10.725" v="1" actId="478"/>
          <ac:spMkLst>
            <pc:docMk/>
            <pc:sldMk cId="0" sldId="256"/>
            <ac:spMk id="7" creationId="{00000000-0000-0000-0000-000000000000}"/>
          </ac:spMkLst>
        </pc:spChg>
        <pc:spChg chg="add mod">
          <ac:chgData name="ghouse peer shaik" userId="39ea0abd406504e6" providerId="LiveId" clId="{0EE6D558-C2FA-4E78-9304-91703C766F8E}" dt="2024-11-11T08:16:20.414" v="60" actId="313"/>
          <ac:spMkLst>
            <pc:docMk/>
            <pc:sldMk cId="0" sldId="256"/>
            <ac:spMk id="8" creationId="{38BFEE50-0305-C345-C23D-62E32AC70EA5}"/>
          </ac:spMkLst>
        </pc:spChg>
        <pc:picChg chg="del">
          <ac:chgData name="ghouse peer shaik" userId="39ea0abd406504e6" providerId="LiveId" clId="{0EE6D558-C2FA-4E78-9304-91703C766F8E}" dt="2024-11-11T08:15:13.423" v="2" actId="478"/>
          <ac:picMkLst>
            <pc:docMk/>
            <pc:sldMk cId="0" sldId="256"/>
            <ac:picMk id="6" creationId="{00000000-0000-0000-0000-000000000000}"/>
          </ac:picMkLst>
        </pc:picChg>
      </pc:sldChg>
      <pc:sldChg chg="addSp delSp modSp new mod">
        <pc:chgData name="ghouse peer shaik" userId="39ea0abd406504e6" providerId="LiveId" clId="{0EE6D558-C2FA-4E78-9304-91703C766F8E}" dt="2024-11-11T08:22:00.881" v="156" actId="113"/>
        <pc:sldMkLst>
          <pc:docMk/>
          <pc:sldMk cId="7929758" sldId="264"/>
        </pc:sldMkLst>
        <pc:spChg chg="add mod">
          <ac:chgData name="ghouse peer shaik" userId="39ea0abd406504e6" providerId="LiveId" clId="{0EE6D558-C2FA-4E78-9304-91703C766F8E}" dt="2024-11-11T08:18:15.910" v="137" actId="20577"/>
          <ac:spMkLst>
            <pc:docMk/>
            <pc:sldMk cId="7929758" sldId="264"/>
            <ac:spMk id="2" creationId="{D32FFE2A-4128-E4BA-1EE6-F7EE72C8185D}"/>
          </ac:spMkLst>
        </pc:spChg>
        <pc:spChg chg="add del mod">
          <ac:chgData name="ghouse peer shaik" userId="39ea0abd406504e6" providerId="LiveId" clId="{0EE6D558-C2FA-4E78-9304-91703C766F8E}" dt="2024-11-11T08:18:19.082" v="139"/>
          <ac:spMkLst>
            <pc:docMk/>
            <pc:sldMk cId="7929758" sldId="264"/>
            <ac:spMk id="3" creationId="{8A5F0DA2-EF4D-358C-1406-682F213C8612}"/>
          </ac:spMkLst>
        </pc:spChg>
        <pc:spChg chg="add mod">
          <ac:chgData name="ghouse peer shaik" userId="39ea0abd406504e6" providerId="LiveId" clId="{0EE6D558-C2FA-4E78-9304-91703C766F8E}" dt="2024-11-11T08:22:00.881" v="156" actId="113"/>
          <ac:spMkLst>
            <pc:docMk/>
            <pc:sldMk cId="7929758" sldId="264"/>
            <ac:spMk id="4" creationId="{1D32DEC0-E5B7-D9F3-5F79-4C37F077FF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5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036" y="741759"/>
            <a:ext cx="7730728" cy="4570809"/>
          </a:xfrm>
          <a:prstGeom prst="rect">
            <a:avLst/>
          </a:prstGeom>
          <a:noFill/>
          <a:ln/>
        </p:spPr>
        <p:txBody>
          <a:bodyPr wrap="square" lIns="0" tIns="0" rIns="0" bIns="0" rtlCol="0" anchor="t"/>
          <a:lstStyle/>
          <a:p>
            <a:pPr marL="0" indent="0">
              <a:lnSpc>
                <a:spcPts val="7150"/>
              </a:lnSpc>
              <a:buNone/>
            </a:pPr>
            <a:r>
              <a:rPr lang="en-US" sz="5750" b="1" dirty="0">
                <a:solidFill>
                  <a:srgbClr val="000000"/>
                </a:solidFill>
                <a:latin typeface="Petrona Bold" pitchFamily="34" charset="0"/>
                <a:ea typeface="Petrona Bold" pitchFamily="34" charset="-122"/>
                <a:cs typeface="Petrona Bold" pitchFamily="34" charset="-120"/>
              </a:rPr>
              <a:t>Comparing Support Vector Machines and Random Forest for Livestock Performance Prediction</a:t>
            </a:r>
            <a:endParaRPr lang="en-US" sz="5750" dirty="0"/>
          </a:p>
        </p:txBody>
      </p:sp>
      <p:sp>
        <p:nvSpPr>
          <p:cNvPr id="4" name="Text 1"/>
          <p:cNvSpPr/>
          <p:nvPr/>
        </p:nvSpPr>
        <p:spPr>
          <a:xfrm>
            <a:off x="6193036" y="5615345"/>
            <a:ext cx="7730728" cy="1292066"/>
          </a:xfrm>
          <a:prstGeom prst="rect">
            <a:avLst/>
          </a:prstGeom>
          <a:noFill/>
          <a:ln/>
        </p:spPr>
        <p:txBody>
          <a:bodyPr wrap="square" lIns="0" tIns="0" rIns="0" bIns="0" rtlCol="0" anchor="t"/>
          <a:lstStyle/>
          <a:p>
            <a:pPr marL="0" indent="0">
              <a:lnSpc>
                <a:spcPts val="2500"/>
              </a:lnSpc>
              <a:buNone/>
            </a:pPr>
            <a:endParaRPr lang="en-US" sz="1550" dirty="0"/>
          </a:p>
        </p:txBody>
      </p:sp>
      <p:sp>
        <p:nvSpPr>
          <p:cNvPr id="5" name="Shape 2"/>
          <p:cNvSpPr/>
          <p:nvPr/>
        </p:nvSpPr>
        <p:spPr>
          <a:xfrm>
            <a:off x="6193036" y="7149584"/>
            <a:ext cx="323017" cy="323017"/>
          </a:xfrm>
          <a:prstGeom prst="roundRect">
            <a:avLst>
              <a:gd name="adj" fmla="val 28305277"/>
            </a:avLst>
          </a:prstGeom>
          <a:noFill/>
          <a:ln w="7620">
            <a:solidFill>
              <a:srgbClr val="FFFFFF"/>
            </a:solidFill>
            <a:prstDash val="solid"/>
          </a:ln>
        </p:spPr>
        <p:txBody>
          <a:bodyPr/>
          <a:lstStyle/>
          <a:p>
            <a:endParaRPr lang="en-IN"/>
          </a:p>
        </p:txBody>
      </p:sp>
      <p:sp>
        <p:nvSpPr>
          <p:cNvPr id="8" name="TextBox 7">
            <a:extLst>
              <a:ext uri="{FF2B5EF4-FFF2-40B4-BE49-F238E27FC236}">
                <a16:creationId xmlns:a16="http://schemas.microsoft.com/office/drawing/2014/main" id="{38BFEE50-0305-C345-C23D-62E32AC70EA5}"/>
              </a:ext>
            </a:extLst>
          </p:cNvPr>
          <p:cNvSpPr txBox="1"/>
          <p:nvPr/>
        </p:nvSpPr>
        <p:spPr>
          <a:xfrm>
            <a:off x="6087979" y="6352674"/>
            <a:ext cx="6497053" cy="1384995"/>
          </a:xfrm>
          <a:prstGeom prst="rect">
            <a:avLst/>
          </a:prstGeom>
          <a:noFill/>
        </p:spPr>
        <p:txBody>
          <a:bodyPr wrap="square" rtlCol="0">
            <a:spAutoFit/>
          </a:bodyPr>
          <a:lstStyle/>
          <a:p>
            <a:r>
              <a:rPr lang="en-US" sz="2800" b="1" dirty="0"/>
              <a:t>By:</a:t>
            </a:r>
          </a:p>
          <a:p>
            <a:r>
              <a:rPr lang="en-US" sz="2800" b="1" dirty="0"/>
              <a:t>Sai Kiran {192225083}</a:t>
            </a:r>
          </a:p>
          <a:p>
            <a:r>
              <a:rPr lang="en-US" sz="2800" b="1" dirty="0"/>
              <a:t>Ghouse{192225035}</a:t>
            </a:r>
            <a:endParaRPr lang="en-IN" sz="2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2FFE2A-4128-E4BA-1EE6-F7EE72C8185D}"/>
              </a:ext>
            </a:extLst>
          </p:cNvPr>
          <p:cNvSpPr txBox="1"/>
          <p:nvPr/>
        </p:nvSpPr>
        <p:spPr>
          <a:xfrm>
            <a:off x="1203158" y="1010653"/>
            <a:ext cx="13018168" cy="707886"/>
          </a:xfrm>
          <a:prstGeom prst="rect">
            <a:avLst/>
          </a:prstGeom>
          <a:noFill/>
        </p:spPr>
        <p:txBody>
          <a:bodyPr wrap="square" rtlCol="0">
            <a:spAutoFit/>
          </a:bodyPr>
          <a:lstStyle/>
          <a:p>
            <a:r>
              <a:rPr lang="en-US" sz="4000" b="1" dirty="0"/>
              <a:t>WHAT IS LIVESTOCK FARMING ??</a:t>
            </a:r>
            <a:endParaRPr lang="en-IN" sz="4000" b="1" dirty="0"/>
          </a:p>
        </p:txBody>
      </p:sp>
      <p:sp>
        <p:nvSpPr>
          <p:cNvPr id="4" name="TextBox 3">
            <a:extLst>
              <a:ext uri="{FF2B5EF4-FFF2-40B4-BE49-F238E27FC236}">
                <a16:creationId xmlns:a16="http://schemas.microsoft.com/office/drawing/2014/main" id="{1D32DEC0-E5B7-D9F3-5F79-4C37F077FFFA}"/>
              </a:ext>
            </a:extLst>
          </p:cNvPr>
          <p:cNvSpPr txBox="1"/>
          <p:nvPr/>
        </p:nvSpPr>
        <p:spPr>
          <a:xfrm>
            <a:off x="1082842" y="2153653"/>
            <a:ext cx="12909884" cy="5262979"/>
          </a:xfrm>
          <a:prstGeom prst="rect">
            <a:avLst/>
          </a:prstGeom>
          <a:noFill/>
        </p:spPr>
        <p:txBody>
          <a:bodyPr wrap="square" rtlCol="0">
            <a:spAutoFit/>
          </a:bodyPr>
          <a:lstStyle/>
          <a:p>
            <a:r>
              <a:rPr lang="en-US" sz="2800" dirty="0"/>
              <a:t>	</a:t>
            </a:r>
            <a:r>
              <a:rPr lang="en-US" sz="2800" b="1" dirty="0"/>
              <a:t>Livestock farming </a:t>
            </a:r>
            <a:r>
              <a:rPr lang="en-US" sz="2800" dirty="0"/>
              <a:t>is the practice of raising animals primarily for food, fiber, and other products, which vary based on regional demand, resources, and climate. Common livestock animals include cattle, sheep, goats, pigs, and poultry, although specific types may be more or less viable depending on factors like land availability, water resources, and economic support. </a:t>
            </a:r>
          </a:p>
          <a:p>
            <a:r>
              <a:rPr lang="en-US" sz="2800" dirty="0"/>
              <a:t>	</a:t>
            </a:r>
          </a:p>
          <a:p>
            <a:r>
              <a:rPr lang="en-US" sz="2800" dirty="0"/>
              <a:t>	</a:t>
            </a:r>
            <a:r>
              <a:rPr lang="en-US" sz="2800" b="1" i="0" dirty="0">
                <a:effectLst/>
                <a:latin typeface="__Inter_d65c78"/>
              </a:rPr>
              <a:t>Livestock performance prediction</a:t>
            </a:r>
            <a:r>
              <a:rPr lang="en-US" sz="2800" b="0" i="0" dirty="0">
                <a:solidFill>
                  <a:srgbClr val="374151"/>
                </a:solidFill>
                <a:effectLst/>
                <a:latin typeface="__Inter_d65c78"/>
              </a:rPr>
              <a:t> involves using data and analytical methods to forecast various performance metrics of livestock, such as growth rates, milk production, reproductive success, feed efficiency, and overall health. Accurate predictions can help farmers and livestock producers make informed decisions regarding breeding, feeding, management practices, and resource allocation, ultimately leading to improved productivity and profitability.</a:t>
            </a:r>
            <a:endParaRPr lang="en-IN" sz="2800" dirty="0"/>
          </a:p>
        </p:txBody>
      </p:sp>
    </p:spTree>
    <p:extLst>
      <p:ext uri="{BB962C8B-B14F-4D97-AF65-F5344CB8AC3E}">
        <p14:creationId xmlns:p14="http://schemas.microsoft.com/office/powerpoint/2010/main" val="7929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6020" y="605909"/>
            <a:ext cx="7604760" cy="2164556"/>
          </a:xfrm>
          <a:prstGeom prst="rect">
            <a:avLst/>
          </a:prstGeom>
          <a:noFill/>
          <a:ln/>
        </p:spPr>
        <p:txBody>
          <a:bodyPr wrap="square" lIns="0" tIns="0" rIns="0" bIns="0" rtlCol="0" anchor="t"/>
          <a:lstStyle/>
          <a:p>
            <a:pPr marL="0" indent="0">
              <a:lnSpc>
                <a:spcPts val="5650"/>
              </a:lnSpc>
              <a:buNone/>
            </a:pPr>
            <a:r>
              <a:rPr lang="en-US" sz="4500" b="1" dirty="0">
                <a:solidFill>
                  <a:srgbClr val="000000"/>
                </a:solidFill>
                <a:latin typeface="Petrona Bold" pitchFamily="34" charset="0"/>
                <a:ea typeface="Petrona Bold" pitchFamily="34" charset="-122"/>
                <a:cs typeface="Petrona Bold" pitchFamily="34" charset="-120"/>
              </a:rPr>
              <a:t>The Importance of Accurate Livestock Performance Prediction</a:t>
            </a:r>
            <a:endParaRPr lang="en-US" sz="4500" dirty="0"/>
          </a:p>
        </p:txBody>
      </p:sp>
      <p:sp>
        <p:nvSpPr>
          <p:cNvPr id="4" name="Shape 1"/>
          <p:cNvSpPr/>
          <p:nvPr/>
        </p:nvSpPr>
        <p:spPr>
          <a:xfrm>
            <a:off x="6256020" y="3347561"/>
            <a:ext cx="494705" cy="494705"/>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5" name="Text 2"/>
          <p:cNvSpPr/>
          <p:nvPr/>
        </p:nvSpPr>
        <p:spPr>
          <a:xfrm>
            <a:off x="6429256" y="3421737"/>
            <a:ext cx="148233" cy="346353"/>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1</a:t>
            </a:r>
            <a:endParaRPr lang="en-US" sz="2700" dirty="0"/>
          </a:p>
        </p:txBody>
      </p:sp>
      <p:sp>
        <p:nvSpPr>
          <p:cNvPr id="6" name="Text 3"/>
          <p:cNvSpPr/>
          <p:nvPr/>
        </p:nvSpPr>
        <p:spPr>
          <a:xfrm>
            <a:off x="6970514" y="3347561"/>
            <a:ext cx="2977991" cy="721519"/>
          </a:xfrm>
          <a:prstGeom prst="rect">
            <a:avLst/>
          </a:prstGeom>
          <a:noFill/>
          <a:ln/>
        </p:spPr>
        <p:txBody>
          <a:bodyPr wrap="squar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Optimized Resource Allocation</a:t>
            </a:r>
            <a:endParaRPr lang="en-US" sz="2250" dirty="0"/>
          </a:p>
        </p:txBody>
      </p:sp>
      <p:sp>
        <p:nvSpPr>
          <p:cNvPr id="7" name="Text 4"/>
          <p:cNvSpPr/>
          <p:nvPr/>
        </p:nvSpPr>
        <p:spPr>
          <a:xfrm>
            <a:off x="6970514" y="4201001"/>
            <a:ext cx="2977991" cy="1759148"/>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Precise performance forecasting enables farmers to better allocate feed, veterinary care, and other resources.</a:t>
            </a:r>
            <a:endParaRPr lang="en-US" sz="1700" dirty="0"/>
          </a:p>
        </p:txBody>
      </p:sp>
      <p:sp>
        <p:nvSpPr>
          <p:cNvPr id="8" name="Shape 5"/>
          <p:cNvSpPr/>
          <p:nvPr/>
        </p:nvSpPr>
        <p:spPr>
          <a:xfrm>
            <a:off x="10168295" y="3347561"/>
            <a:ext cx="494705" cy="494705"/>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9" name="Text 6"/>
          <p:cNvSpPr/>
          <p:nvPr/>
        </p:nvSpPr>
        <p:spPr>
          <a:xfrm>
            <a:off x="10317480" y="3421737"/>
            <a:ext cx="196334" cy="346353"/>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2</a:t>
            </a:r>
            <a:endParaRPr lang="en-US" sz="2700" dirty="0"/>
          </a:p>
        </p:txBody>
      </p:sp>
      <p:sp>
        <p:nvSpPr>
          <p:cNvPr id="10" name="Text 7"/>
          <p:cNvSpPr/>
          <p:nvPr/>
        </p:nvSpPr>
        <p:spPr>
          <a:xfrm>
            <a:off x="10882789" y="3347561"/>
            <a:ext cx="2966918" cy="360759"/>
          </a:xfrm>
          <a:prstGeom prst="rect">
            <a:avLst/>
          </a:prstGeom>
          <a:noFill/>
          <a:ln/>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Improved Profitability</a:t>
            </a:r>
            <a:endParaRPr lang="en-US" sz="2250" dirty="0"/>
          </a:p>
        </p:txBody>
      </p:sp>
      <p:sp>
        <p:nvSpPr>
          <p:cNvPr id="11" name="Text 8"/>
          <p:cNvSpPr/>
          <p:nvPr/>
        </p:nvSpPr>
        <p:spPr>
          <a:xfrm>
            <a:off x="10882789" y="3840242"/>
            <a:ext cx="2977991" cy="140731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Accurate predictions lead to higher yields and reduced costs, boosting the farm's bottom line.</a:t>
            </a:r>
            <a:endParaRPr lang="en-US" sz="1700" dirty="0"/>
          </a:p>
        </p:txBody>
      </p:sp>
      <p:sp>
        <p:nvSpPr>
          <p:cNvPr id="12" name="Shape 9"/>
          <p:cNvSpPr/>
          <p:nvPr/>
        </p:nvSpPr>
        <p:spPr>
          <a:xfrm>
            <a:off x="6256020" y="6427232"/>
            <a:ext cx="494705" cy="494705"/>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13" name="Text 10"/>
          <p:cNvSpPr/>
          <p:nvPr/>
        </p:nvSpPr>
        <p:spPr>
          <a:xfrm>
            <a:off x="6405324" y="6501408"/>
            <a:ext cx="195977" cy="346353"/>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3</a:t>
            </a:r>
            <a:endParaRPr lang="en-US" sz="2700" dirty="0"/>
          </a:p>
        </p:txBody>
      </p:sp>
      <p:sp>
        <p:nvSpPr>
          <p:cNvPr id="14" name="Text 11"/>
          <p:cNvSpPr/>
          <p:nvPr/>
        </p:nvSpPr>
        <p:spPr>
          <a:xfrm>
            <a:off x="6970514" y="6427232"/>
            <a:ext cx="3454360" cy="360759"/>
          </a:xfrm>
          <a:prstGeom prst="rect">
            <a:avLst/>
          </a:prstGeom>
          <a:noFill/>
          <a:ln/>
        </p:spPr>
        <p:txBody>
          <a:bodyPr wrap="none" lIns="0" tIns="0" rIns="0" bIns="0" rtlCol="0" anchor="t"/>
          <a:lstStyle/>
          <a:p>
            <a:pPr marL="0" indent="0">
              <a:lnSpc>
                <a:spcPts val="2800"/>
              </a:lnSpc>
              <a:buNone/>
            </a:pPr>
            <a:r>
              <a:rPr lang="en-US" sz="2250" b="1" dirty="0">
                <a:solidFill>
                  <a:srgbClr val="272525"/>
                </a:solidFill>
                <a:latin typeface="Petrona Bold" pitchFamily="34" charset="0"/>
                <a:ea typeface="Petrona Bold" pitchFamily="34" charset="-122"/>
                <a:cs typeface="Petrona Bold" pitchFamily="34" charset="-120"/>
              </a:rPr>
              <a:t>Enhanced Animal Welfare</a:t>
            </a:r>
            <a:endParaRPr lang="en-US" sz="2250" dirty="0"/>
          </a:p>
        </p:txBody>
      </p:sp>
      <p:sp>
        <p:nvSpPr>
          <p:cNvPr id="15" name="Text 12"/>
          <p:cNvSpPr/>
          <p:nvPr/>
        </p:nvSpPr>
        <p:spPr>
          <a:xfrm>
            <a:off x="6970514" y="6919913"/>
            <a:ext cx="6890266" cy="70365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Tailored care based on performance data can improve the health and well-being of livestock.</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3674"/>
            <a:ext cx="130428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Algorithms for Livestock Performance Prediction</a:t>
            </a:r>
            <a:endParaRPr lang="en-US" sz="4650" dirty="0"/>
          </a:p>
        </p:txBody>
      </p:sp>
      <p:sp>
        <p:nvSpPr>
          <p:cNvPr id="3" name="Text 1"/>
          <p:cNvSpPr/>
          <p:nvPr/>
        </p:nvSpPr>
        <p:spPr>
          <a:xfrm>
            <a:off x="793790" y="3829169"/>
            <a:ext cx="3978116" cy="744141"/>
          </a:xfrm>
          <a:prstGeom prst="rect">
            <a:avLst/>
          </a:prstGeom>
          <a:noFill/>
          <a:ln/>
        </p:spPr>
        <p:txBody>
          <a:bodyPr wrap="squar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Support Vector Machines (SVM)</a:t>
            </a:r>
            <a:endParaRPr lang="en-US" sz="2300" dirty="0"/>
          </a:p>
        </p:txBody>
      </p:sp>
      <p:sp>
        <p:nvSpPr>
          <p:cNvPr id="4" name="Text 2"/>
          <p:cNvSpPr/>
          <p:nvPr/>
        </p:nvSpPr>
        <p:spPr>
          <a:xfrm>
            <a:off x="793790" y="4800124"/>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SVM is a powerful supervised learning algorithm that can handle complex, non-linear relationships in data.</a:t>
            </a:r>
            <a:endParaRPr lang="en-US" sz="1750" dirty="0"/>
          </a:p>
        </p:txBody>
      </p:sp>
      <p:sp>
        <p:nvSpPr>
          <p:cNvPr id="5" name="Text 3"/>
          <p:cNvSpPr/>
          <p:nvPr/>
        </p:nvSpPr>
        <p:spPr>
          <a:xfrm>
            <a:off x="5332928" y="382916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Random Forest (RF)</a:t>
            </a:r>
            <a:endParaRPr lang="en-US" sz="2300" dirty="0"/>
          </a:p>
        </p:txBody>
      </p:sp>
      <p:sp>
        <p:nvSpPr>
          <p:cNvPr id="6" name="Text 4"/>
          <p:cNvSpPr/>
          <p:nvPr/>
        </p:nvSpPr>
        <p:spPr>
          <a:xfrm>
            <a:off x="5332928" y="442805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RF is an ensemble learning method that combines multiple decision trees to improve accuracy and robustness.</a:t>
            </a:r>
            <a:endParaRPr lang="en-US" sz="1750" dirty="0"/>
          </a:p>
        </p:txBody>
      </p:sp>
      <p:sp>
        <p:nvSpPr>
          <p:cNvPr id="7" name="Text 5"/>
          <p:cNvSpPr/>
          <p:nvPr/>
        </p:nvSpPr>
        <p:spPr>
          <a:xfrm>
            <a:off x="9872067" y="382916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Key Differences</a:t>
            </a:r>
            <a:endParaRPr lang="en-US" sz="2300" dirty="0"/>
          </a:p>
        </p:txBody>
      </p:sp>
      <p:sp>
        <p:nvSpPr>
          <p:cNvPr id="8" name="Text 6"/>
          <p:cNvSpPr/>
          <p:nvPr/>
        </p:nvSpPr>
        <p:spPr>
          <a:xfrm>
            <a:off x="9872067" y="442805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SVM focuses on finding the optimal hyperplane, while RF leverages the collective power of multiple models.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9942" y="813673"/>
            <a:ext cx="7716917" cy="1337786"/>
          </a:xfrm>
          <a:prstGeom prst="rect">
            <a:avLst/>
          </a:prstGeom>
          <a:noFill/>
          <a:ln/>
        </p:spPr>
        <p:txBody>
          <a:bodyPr wrap="square" lIns="0" tIns="0" rIns="0" bIns="0" rtlCol="0" anchor="t"/>
          <a:lstStyle/>
          <a:p>
            <a:pPr marL="0" indent="0">
              <a:lnSpc>
                <a:spcPts val="5250"/>
              </a:lnSpc>
              <a:buNone/>
            </a:pPr>
            <a:r>
              <a:rPr lang="en-US" sz="4200" b="1" dirty="0">
                <a:solidFill>
                  <a:srgbClr val="000000"/>
                </a:solidFill>
                <a:latin typeface="Petrona Bold" pitchFamily="34" charset="0"/>
                <a:ea typeface="Petrona Bold" pitchFamily="34" charset="-122"/>
                <a:cs typeface="Petrona Bold" pitchFamily="34" charset="-120"/>
              </a:rPr>
              <a:t>Methodology: Applying SVM and RF to Livestock Data</a:t>
            </a:r>
            <a:endParaRPr lang="en-US" sz="4200" dirty="0"/>
          </a:p>
        </p:txBody>
      </p:sp>
      <p:sp>
        <p:nvSpPr>
          <p:cNvPr id="4" name="Shape 1"/>
          <p:cNvSpPr/>
          <p:nvPr/>
        </p:nvSpPr>
        <p:spPr>
          <a:xfrm>
            <a:off x="6494264" y="2457212"/>
            <a:ext cx="22860" cy="4958596"/>
          </a:xfrm>
          <a:prstGeom prst="roundRect">
            <a:avLst>
              <a:gd name="adj" fmla="val 374622"/>
            </a:avLst>
          </a:prstGeom>
          <a:solidFill>
            <a:srgbClr val="B2D4E5"/>
          </a:solidFill>
          <a:ln/>
        </p:spPr>
        <p:txBody>
          <a:bodyPr/>
          <a:lstStyle/>
          <a:p>
            <a:endParaRPr lang="en-IN"/>
          </a:p>
        </p:txBody>
      </p:sp>
      <p:sp>
        <p:nvSpPr>
          <p:cNvPr id="5" name="Shape 2"/>
          <p:cNvSpPr/>
          <p:nvPr/>
        </p:nvSpPr>
        <p:spPr>
          <a:xfrm>
            <a:off x="6712208" y="2904411"/>
            <a:ext cx="713542" cy="22860"/>
          </a:xfrm>
          <a:prstGeom prst="roundRect">
            <a:avLst>
              <a:gd name="adj" fmla="val 374622"/>
            </a:avLst>
          </a:prstGeom>
          <a:solidFill>
            <a:srgbClr val="B2D4E5"/>
          </a:solidFill>
          <a:ln/>
        </p:spPr>
        <p:txBody>
          <a:bodyPr/>
          <a:lstStyle/>
          <a:p>
            <a:endParaRPr lang="en-IN"/>
          </a:p>
        </p:txBody>
      </p:sp>
      <p:sp>
        <p:nvSpPr>
          <p:cNvPr id="6" name="Shape 3"/>
          <p:cNvSpPr/>
          <p:nvPr/>
        </p:nvSpPr>
        <p:spPr>
          <a:xfrm>
            <a:off x="6276320" y="2686526"/>
            <a:ext cx="458748" cy="458748"/>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7" name="Text 4"/>
          <p:cNvSpPr/>
          <p:nvPr/>
        </p:nvSpPr>
        <p:spPr>
          <a:xfrm>
            <a:off x="6436935" y="2755344"/>
            <a:ext cx="137398" cy="321112"/>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8" name="Text 5"/>
          <p:cNvSpPr/>
          <p:nvPr/>
        </p:nvSpPr>
        <p:spPr>
          <a:xfrm>
            <a:off x="7627144" y="2661047"/>
            <a:ext cx="2676168"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Data Collection</a:t>
            </a:r>
            <a:endParaRPr lang="en-US" sz="2100" dirty="0"/>
          </a:p>
        </p:txBody>
      </p:sp>
      <p:sp>
        <p:nvSpPr>
          <p:cNvPr id="9" name="Text 6"/>
          <p:cNvSpPr/>
          <p:nvPr/>
        </p:nvSpPr>
        <p:spPr>
          <a:xfrm>
            <a:off x="7627144" y="3117890"/>
            <a:ext cx="6289715"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Gathered comprehensive livestock performance records, including factors like weight, feed intake, and health indicators.</a:t>
            </a:r>
            <a:endParaRPr lang="en-US" sz="1600" dirty="0"/>
          </a:p>
        </p:txBody>
      </p:sp>
      <p:sp>
        <p:nvSpPr>
          <p:cNvPr id="10" name="Shape 7"/>
          <p:cNvSpPr/>
          <p:nvPr/>
        </p:nvSpPr>
        <p:spPr>
          <a:xfrm>
            <a:off x="6712208" y="4625221"/>
            <a:ext cx="713542" cy="22860"/>
          </a:xfrm>
          <a:prstGeom prst="roundRect">
            <a:avLst>
              <a:gd name="adj" fmla="val 374622"/>
            </a:avLst>
          </a:prstGeom>
          <a:solidFill>
            <a:srgbClr val="B2D4E5"/>
          </a:solidFill>
          <a:ln/>
        </p:spPr>
        <p:txBody>
          <a:bodyPr/>
          <a:lstStyle/>
          <a:p>
            <a:endParaRPr lang="en-IN"/>
          </a:p>
        </p:txBody>
      </p:sp>
      <p:sp>
        <p:nvSpPr>
          <p:cNvPr id="11" name="Shape 8"/>
          <p:cNvSpPr/>
          <p:nvPr/>
        </p:nvSpPr>
        <p:spPr>
          <a:xfrm>
            <a:off x="6276320" y="4407337"/>
            <a:ext cx="458748" cy="458748"/>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2" name="Text 9"/>
          <p:cNvSpPr/>
          <p:nvPr/>
        </p:nvSpPr>
        <p:spPr>
          <a:xfrm>
            <a:off x="6414671" y="4476155"/>
            <a:ext cx="182047" cy="321112"/>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3" name="Text 10"/>
          <p:cNvSpPr/>
          <p:nvPr/>
        </p:nvSpPr>
        <p:spPr>
          <a:xfrm>
            <a:off x="7627144" y="4381857"/>
            <a:ext cx="2676168"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 Training</a:t>
            </a:r>
            <a:endParaRPr lang="en-US" sz="2100" dirty="0"/>
          </a:p>
        </p:txBody>
      </p:sp>
      <p:sp>
        <p:nvSpPr>
          <p:cNvPr id="14" name="Text 11"/>
          <p:cNvSpPr/>
          <p:nvPr/>
        </p:nvSpPr>
        <p:spPr>
          <a:xfrm>
            <a:off x="7627144" y="4838700"/>
            <a:ext cx="6289715"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Trained SVM and RF models using the dataset, tuning hyperparameters to optimize predictive accuracy.</a:t>
            </a:r>
            <a:endParaRPr lang="en-US" sz="1600" dirty="0"/>
          </a:p>
        </p:txBody>
      </p:sp>
      <p:sp>
        <p:nvSpPr>
          <p:cNvPr id="15" name="Shape 12"/>
          <p:cNvSpPr/>
          <p:nvPr/>
        </p:nvSpPr>
        <p:spPr>
          <a:xfrm>
            <a:off x="6712208" y="6346031"/>
            <a:ext cx="713542" cy="22860"/>
          </a:xfrm>
          <a:prstGeom prst="roundRect">
            <a:avLst>
              <a:gd name="adj" fmla="val 374622"/>
            </a:avLst>
          </a:prstGeom>
          <a:solidFill>
            <a:srgbClr val="B2D4E5"/>
          </a:solidFill>
          <a:ln/>
        </p:spPr>
        <p:txBody>
          <a:bodyPr/>
          <a:lstStyle/>
          <a:p>
            <a:endParaRPr lang="en-IN"/>
          </a:p>
        </p:txBody>
      </p:sp>
      <p:sp>
        <p:nvSpPr>
          <p:cNvPr id="16" name="Shape 13"/>
          <p:cNvSpPr/>
          <p:nvPr/>
        </p:nvSpPr>
        <p:spPr>
          <a:xfrm>
            <a:off x="6276320" y="6128147"/>
            <a:ext cx="458748" cy="458748"/>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7" name="Text 14"/>
          <p:cNvSpPr/>
          <p:nvPr/>
        </p:nvSpPr>
        <p:spPr>
          <a:xfrm>
            <a:off x="6414790" y="6196965"/>
            <a:ext cx="181689" cy="321112"/>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8" name="Text 15"/>
          <p:cNvSpPr/>
          <p:nvPr/>
        </p:nvSpPr>
        <p:spPr>
          <a:xfrm>
            <a:off x="7627144" y="6102668"/>
            <a:ext cx="2676168" cy="334566"/>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 Evaluation</a:t>
            </a:r>
            <a:endParaRPr lang="en-US" sz="2100" dirty="0"/>
          </a:p>
        </p:txBody>
      </p:sp>
      <p:sp>
        <p:nvSpPr>
          <p:cNvPr id="19" name="Text 16"/>
          <p:cNvSpPr/>
          <p:nvPr/>
        </p:nvSpPr>
        <p:spPr>
          <a:xfrm>
            <a:off x="7627144" y="6559510"/>
            <a:ext cx="6289715" cy="65246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Assessed the predictive performance of SVM and RF on a hold-out test set using relevant metrics.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13290"/>
            <a:ext cx="11321058"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Comparative Predictive Accuracy</a:t>
            </a:r>
            <a:endParaRPr lang="en-US" sz="4650" dirty="0"/>
          </a:p>
        </p:txBody>
      </p:sp>
      <p:sp>
        <p:nvSpPr>
          <p:cNvPr id="3" name="Text 1"/>
          <p:cNvSpPr/>
          <p:nvPr/>
        </p:nvSpPr>
        <p:spPr>
          <a:xfrm>
            <a:off x="793790" y="3824526"/>
            <a:ext cx="3442573"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Support Vector Machines</a:t>
            </a:r>
            <a:endParaRPr lang="en-US" sz="2300" dirty="0"/>
          </a:p>
        </p:txBody>
      </p:sp>
      <p:sp>
        <p:nvSpPr>
          <p:cNvPr id="4" name="Text 2"/>
          <p:cNvSpPr/>
          <p:nvPr/>
        </p:nvSpPr>
        <p:spPr>
          <a:xfrm>
            <a:off x="793790"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SVM exhibited strong predictive power, particularly in capturing non-linear relationships in the data.</a:t>
            </a:r>
            <a:endParaRPr lang="en-US" sz="1750" dirty="0"/>
          </a:p>
        </p:txBody>
      </p:sp>
      <p:sp>
        <p:nvSpPr>
          <p:cNvPr id="5" name="Text 3"/>
          <p:cNvSpPr/>
          <p:nvPr/>
        </p:nvSpPr>
        <p:spPr>
          <a:xfrm>
            <a:off x="5332928" y="382452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Random Forest</a:t>
            </a:r>
            <a:endParaRPr lang="en-US" sz="2300" dirty="0"/>
          </a:p>
        </p:txBody>
      </p:sp>
      <p:sp>
        <p:nvSpPr>
          <p:cNvPr id="6" name="Text 4"/>
          <p:cNvSpPr/>
          <p:nvPr/>
        </p:nvSpPr>
        <p:spPr>
          <a:xfrm>
            <a:off x="5332928"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RF demonstrated high accuracy and robustness, leveraging the collective strength of multiple decision trees.</a:t>
            </a:r>
            <a:endParaRPr lang="en-US" sz="1750" dirty="0"/>
          </a:p>
        </p:txBody>
      </p:sp>
      <p:sp>
        <p:nvSpPr>
          <p:cNvPr id="7" name="Text 5"/>
          <p:cNvSpPr/>
          <p:nvPr/>
        </p:nvSpPr>
        <p:spPr>
          <a:xfrm>
            <a:off x="9872067" y="3824526"/>
            <a:ext cx="3581162"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Comparative Performance</a:t>
            </a:r>
            <a:endParaRPr lang="en-US" sz="2300" dirty="0"/>
          </a:p>
        </p:txBody>
      </p:sp>
      <p:sp>
        <p:nvSpPr>
          <p:cNvPr id="8" name="Text 6"/>
          <p:cNvSpPr/>
          <p:nvPr/>
        </p:nvSpPr>
        <p:spPr>
          <a:xfrm>
            <a:off x="9872067"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results highlight the strengths of both algorithms, with each showing advantages in different scenarios.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58416"/>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Discussion: Strengths and Weaknesses</a:t>
            </a:r>
            <a:endParaRPr lang="en-US" sz="4650" dirty="0"/>
          </a:p>
        </p:txBody>
      </p:sp>
      <p:sp>
        <p:nvSpPr>
          <p:cNvPr id="4" name="Shape 1"/>
          <p:cNvSpPr/>
          <p:nvPr/>
        </p:nvSpPr>
        <p:spPr>
          <a:xfrm>
            <a:off x="793790" y="2487097"/>
            <a:ext cx="3664863" cy="2428637"/>
          </a:xfrm>
          <a:prstGeom prst="roundRect">
            <a:avLst>
              <a:gd name="adj" fmla="val 3923"/>
            </a:avLst>
          </a:prstGeom>
          <a:solidFill>
            <a:srgbClr val="CCEEFF"/>
          </a:solidFill>
          <a:ln w="7620">
            <a:solidFill>
              <a:srgbClr val="B2D4E5"/>
            </a:solidFill>
            <a:prstDash val="solid"/>
          </a:ln>
        </p:spPr>
        <p:txBody>
          <a:bodyPr/>
          <a:lstStyle/>
          <a:p>
            <a:endParaRPr lang="en-IN"/>
          </a:p>
        </p:txBody>
      </p:sp>
      <p:sp>
        <p:nvSpPr>
          <p:cNvPr id="5" name="Text 2"/>
          <p:cNvSpPr/>
          <p:nvPr/>
        </p:nvSpPr>
        <p:spPr>
          <a:xfrm>
            <a:off x="1028224" y="2721531"/>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SVM Strengths</a:t>
            </a:r>
            <a:endParaRPr lang="en-US" sz="2300" dirty="0"/>
          </a:p>
        </p:txBody>
      </p:sp>
      <p:sp>
        <p:nvSpPr>
          <p:cNvPr id="6" name="Text 3"/>
          <p:cNvSpPr/>
          <p:nvPr/>
        </p:nvSpPr>
        <p:spPr>
          <a:xfrm>
            <a:off x="1028224" y="322968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Effective in handling non-linear relationships and identifying optimal hyperplanes for prediction.</a:t>
            </a:r>
            <a:endParaRPr lang="en-US" sz="1750" dirty="0"/>
          </a:p>
        </p:txBody>
      </p:sp>
      <p:sp>
        <p:nvSpPr>
          <p:cNvPr id="7" name="Shape 4"/>
          <p:cNvSpPr/>
          <p:nvPr/>
        </p:nvSpPr>
        <p:spPr>
          <a:xfrm>
            <a:off x="4685467" y="2487097"/>
            <a:ext cx="3664863" cy="2428637"/>
          </a:xfrm>
          <a:prstGeom prst="roundRect">
            <a:avLst>
              <a:gd name="adj" fmla="val 3923"/>
            </a:avLst>
          </a:prstGeom>
          <a:solidFill>
            <a:srgbClr val="CCEEFF"/>
          </a:solidFill>
          <a:ln w="7620">
            <a:solidFill>
              <a:srgbClr val="B2D4E5"/>
            </a:solidFill>
            <a:prstDash val="solid"/>
          </a:ln>
        </p:spPr>
        <p:txBody>
          <a:bodyPr/>
          <a:lstStyle/>
          <a:p>
            <a:endParaRPr lang="en-IN"/>
          </a:p>
        </p:txBody>
      </p:sp>
      <p:sp>
        <p:nvSpPr>
          <p:cNvPr id="8" name="Text 5"/>
          <p:cNvSpPr/>
          <p:nvPr/>
        </p:nvSpPr>
        <p:spPr>
          <a:xfrm>
            <a:off x="4919901" y="2721531"/>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SVM Limitations</a:t>
            </a:r>
            <a:endParaRPr lang="en-US" sz="2300" dirty="0"/>
          </a:p>
        </p:txBody>
      </p:sp>
      <p:sp>
        <p:nvSpPr>
          <p:cNvPr id="9" name="Text 6"/>
          <p:cNvSpPr/>
          <p:nvPr/>
        </p:nvSpPr>
        <p:spPr>
          <a:xfrm>
            <a:off x="4919901" y="322968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Can be sensitive to outliers and may require extensive hyperparameter tuning.</a:t>
            </a:r>
            <a:endParaRPr lang="en-US" sz="1750" dirty="0"/>
          </a:p>
        </p:txBody>
      </p:sp>
      <p:sp>
        <p:nvSpPr>
          <p:cNvPr id="10" name="Shape 7"/>
          <p:cNvSpPr/>
          <p:nvPr/>
        </p:nvSpPr>
        <p:spPr>
          <a:xfrm>
            <a:off x="793790" y="5142548"/>
            <a:ext cx="3664863" cy="2428637"/>
          </a:xfrm>
          <a:prstGeom prst="roundRect">
            <a:avLst>
              <a:gd name="adj" fmla="val 3923"/>
            </a:avLst>
          </a:prstGeom>
          <a:solidFill>
            <a:srgbClr val="CCEEFF"/>
          </a:solidFill>
          <a:ln w="7620">
            <a:solidFill>
              <a:srgbClr val="B2D4E5"/>
            </a:solidFill>
            <a:prstDash val="solid"/>
          </a:ln>
        </p:spPr>
        <p:txBody>
          <a:bodyPr/>
          <a:lstStyle/>
          <a:p>
            <a:endParaRPr lang="en-IN"/>
          </a:p>
        </p:txBody>
      </p:sp>
      <p:sp>
        <p:nvSpPr>
          <p:cNvPr id="11" name="Text 8"/>
          <p:cNvSpPr/>
          <p:nvPr/>
        </p:nvSpPr>
        <p:spPr>
          <a:xfrm>
            <a:off x="1028224" y="537698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RF Strengths</a:t>
            </a:r>
            <a:endParaRPr lang="en-US" sz="2300" dirty="0"/>
          </a:p>
        </p:txBody>
      </p:sp>
      <p:sp>
        <p:nvSpPr>
          <p:cNvPr id="12" name="Text 9"/>
          <p:cNvSpPr/>
          <p:nvPr/>
        </p:nvSpPr>
        <p:spPr>
          <a:xfrm>
            <a:off x="1028224" y="5885140"/>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Robust to noise, outliers, and missing data, with the ability to capture complex patterns.</a:t>
            </a:r>
            <a:endParaRPr lang="en-US" sz="1750" dirty="0"/>
          </a:p>
        </p:txBody>
      </p:sp>
      <p:sp>
        <p:nvSpPr>
          <p:cNvPr id="13" name="Shape 10"/>
          <p:cNvSpPr/>
          <p:nvPr/>
        </p:nvSpPr>
        <p:spPr>
          <a:xfrm>
            <a:off x="4685467" y="5142548"/>
            <a:ext cx="3664863" cy="2428637"/>
          </a:xfrm>
          <a:prstGeom prst="roundRect">
            <a:avLst>
              <a:gd name="adj" fmla="val 3923"/>
            </a:avLst>
          </a:prstGeom>
          <a:solidFill>
            <a:srgbClr val="CCEEFF"/>
          </a:solidFill>
          <a:ln w="7620">
            <a:solidFill>
              <a:srgbClr val="B2D4E5"/>
            </a:solidFill>
            <a:prstDash val="solid"/>
          </a:ln>
        </p:spPr>
        <p:txBody>
          <a:bodyPr/>
          <a:lstStyle/>
          <a:p>
            <a:endParaRPr lang="en-IN"/>
          </a:p>
        </p:txBody>
      </p:sp>
      <p:sp>
        <p:nvSpPr>
          <p:cNvPr id="14" name="Text 11"/>
          <p:cNvSpPr/>
          <p:nvPr/>
        </p:nvSpPr>
        <p:spPr>
          <a:xfrm>
            <a:off x="4919901" y="537698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RF Limitations</a:t>
            </a:r>
            <a:endParaRPr lang="en-US" sz="2300" dirty="0"/>
          </a:p>
        </p:txBody>
      </p:sp>
      <p:sp>
        <p:nvSpPr>
          <p:cNvPr id="15" name="Text 12"/>
          <p:cNvSpPr/>
          <p:nvPr/>
        </p:nvSpPr>
        <p:spPr>
          <a:xfrm>
            <a:off x="4919901" y="5885140"/>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Harder to interpret the internal decision-making process compared to individual decision trees.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4937" y="617815"/>
            <a:ext cx="7786926" cy="1272064"/>
          </a:xfrm>
          <a:prstGeom prst="rect">
            <a:avLst/>
          </a:prstGeom>
          <a:noFill/>
          <a:ln/>
        </p:spPr>
        <p:txBody>
          <a:bodyPr wrap="square" lIns="0" tIns="0" rIns="0" bIns="0" rtlCol="0" anchor="t"/>
          <a:lstStyle/>
          <a:p>
            <a:pPr marL="0" indent="0">
              <a:lnSpc>
                <a:spcPts val="5000"/>
              </a:lnSpc>
              <a:buNone/>
            </a:pPr>
            <a:r>
              <a:rPr lang="en-US" sz="4000" b="1" dirty="0">
                <a:solidFill>
                  <a:srgbClr val="000000"/>
                </a:solidFill>
                <a:latin typeface="Petrona Bold" pitchFamily="34" charset="0"/>
                <a:ea typeface="Petrona Bold" pitchFamily="34" charset="-122"/>
                <a:cs typeface="Petrona Bold" pitchFamily="34" charset="-120"/>
              </a:rPr>
              <a:t>Implications for Livestock Management</a:t>
            </a:r>
            <a:endParaRPr lang="en-US" sz="4000" dirty="0"/>
          </a:p>
        </p:txBody>
      </p:sp>
      <p:pic>
        <p:nvPicPr>
          <p:cNvPr id="4" name="Image 1" descr="preencoded.png"/>
          <p:cNvPicPr>
            <a:picLocks noChangeAspect="1"/>
          </p:cNvPicPr>
          <p:nvPr/>
        </p:nvPicPr>
        <p:blipFill>
          <a:blip r:embed="rId4"/>
          <a:stretch>
            <a:fillRect/>
          </a:stretch>
        </p:blipFill>
        <p:spPr>
          <a:xfrm>
            <a:off x="6164937" y="2180630"/>
            <a:ext cx="484584" cy="484584"/>
          </a:xfrm>
          <a:prstGeom prst="rect">
            <a:avLst/>
          </a:prstGeom>
        </p:spPr>
      </p:pic>
      <p:sp>
        <p:nvSpPr>
          <p:cNvPr id="5" name="Text 1"/>
          <p:cNvSpPr/>
          <p:nvPr/>
        </p:nvSpPr>
        <p:spPr>
          <a:xfrm>
            <a:off x="6164937" y="2859048"/>
            <a:ext cx="2544485" cy="3180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Optimized Feeding</a:t>
            </a:r>
            <a:endParaRPr lang="en-US" sz="2000" dirty="0"/>
          </a:p>
        </p:txBody>
      </p:sp>
      <p:sp>
        <p:nvSpPr>
          <p:cNvPr id="6" name="Text 2"/>
          <p:cNvSpPr/>
          <p:nvPr/>
        </p:nvSpPr>
        <p:spPr>
          <a:xfrm>
            <a:off x="6164937" y="3293269"/>
            <a:ext cx="7786926"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Accurate predictions can guide farmers in tailoring feed quantities and compositions.</a:t>
            </a:r>
            <a:endParaRPr lang="en-US" sz="1500" dirty="0"/>
          </a:p>
        </p:txBody>
      </p:sp>
      <p:pic>
        <p:nvPicPr>
          <p:cNvPr id="7" name="Image 2" descr="preencoded.png"/>
          <p:cNvPicPr>
            <a:picLocks noChangeAspect="1"/>
          </p:cNvPicPr>
          <p:nvPr/>
        </p:nvPicPr>
        <p:blipFill>
          <a:blip r:embed="rId5"/>
          <a:stretch>
            <a:fillRect/>
          </a:stretch>
        </p:blipFill>
        <p:spPr>
          <a:xfrm>
            <a:off x="6164937" y="4184809"/>
            <a:ext cx="484584" cy="484584"/>
          </a:xfrm>
          <a:prstGeom prst="rect">
            <a:avLst/>
          </a:prstGeom>
        </p:spPr>
      </p:pic>
      <p:sp>
        <p:nvSpPr>
          <p:cNvPr id="8" name="Text 3"/>
          <p:cNvSpPr/>
          <p:nvPr/>
        </p:nvSpPr>
        <p:spPr>
          <a:xfrm>
            <a:off x="6164937" y="4863227"/>
            <a:ext cx="2544485" cy="3180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Targeted Healthcare</a:t>
            </a:r>
            <a:endParaRPr lang="en-US" sz="2000" dirty="0"/>
          </a:p>
        </p:txBody>
      </p:sp>
      <p:sp>
        <p:nvSpPr>
          <p:cNvPr id="9" name="Text 4"/>
          <p:cNvSpPr/>
          <p:nvPr/>
        </p:nvSpPr>
        <p:spPr>
          <a:xfrm>
            <a:off x="6164937" y="5297448"/>
            <a:ext cx="7786926"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Forecasting can identify animals at risk, enabling proactive veterinary interventions.</a:t>
            </a:r>
            <a:endParaRPr lang="en-US" sz="1500" dirty="0"/>
          </a:p>
        </p:txBody>
      </p:sp>
      <p:pic>
        <p:nvPicPr>
          <p:cNvPr id="10" name="Image 3" descr="preencoded.png"/>
          <p:cNvPicPr>
            <a:picLocks noChangeAspect="1"/>
          </p:cNvPicPr>
          <p:nvPr/>
        </p:nvPicPr>
        <p:blipFill>
          <a:blip r:embed="rId6"/>
          <a:stretch>
            <a:fillRect/>
          </a:stretch>
        </p:blipFill>
        <p:spPr>
          <a:xfrm>
            <a:off x="6164937" y="6188988"/>
            <a:ext cx="484584" cy="484584"/>
          </a:xfrm>
          <a:prstGeom prst="rect">
            <a:avLst/>
          </a:prstGeom>
        </p:spPr>
      </p:pic>
      <p:sp>
        <p:nvSpPr>
          <p:cNvPr id="11" name="Text 5"/>
          <p:cNvSpPr/>
          <p:nvPr/>
        </p:nvSpPr>
        <p:spPr>
          <a:xfrm>
            <a:off x="6164937" y="6867406"/>
            <a:ext cx="2615446" cy="3180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Improved Profitability</a:t>
            </a:r>
            <a:endParaRPr lang="en-US" sz="2000" dirty="0"/>
          </a:p>
        </p:txBody>
      </p:sp>
      <p:sp>
        <p:nvSpPr>
          <p:cNvPr id="12" name="Text 6"/>
          <p:cNvSpPr/>
          <p:nvPr/>
        </p:nvSpPr>
        <p:spPr>
          <a:xfrm>
            <a:off x="6164937" y="7301627"/>
            <a:ext cx="7786926"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Enhanced decision-making leads to higher yields and reduced operational costs.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66882" y="602456"/>
            <a:ext cx="7610237" cy="1437799"/>
          </a:xfrm>
          <a:prstGeom prst="rect">
            <a:avLst/>
          </a:prstGeom>
          <a:noFill/>
          <a:ln/>
        </p:spPr>
        <p:txBody>
          <a:bodyPr wrap="square" lIns="0" tIns="0" rIns="0" bIns="0" rtlCol="0" anchor="t"/>
          <a:lstStyle/>
          <a:p>
            <a:pPr marL="0" indent="0">
              <a:lnSpc>
                <a:spcPts val="5650"/>
              </a:lnSpc>
              <a:buNone/>
            </a:pPr>
            <a:r>
              <a:rPr lang="en-US" sz="4500" b="1" dirty="0">
                <a:solidFill>
                  <a:srgbClr val="000000"/>
                </a:solidFill>
                <a:latin typeface="Petrona Bold" pitchFamily="34" charset="0"/>
                <a:ea typeface="Petrona Bold" pitchFamily="34" charset="-122"/>
                <a:cs typeface="Petrona Bold" pitchFamily="34" charset="-120"/>
              </a:rPr>
              <a:t>Conclusion and Future Directions</a:t>
            </a:r>
            <a:endParaRPr lang="en-US" sz="4500" dirty="0"/>
          </a:p>
        </p:txBody>
      </p:sp>
      <p:pic>
        <p:nvPicPr>
          <p:cNvPr id="4" name="Image 1" descr="preencoded.png"/>
          <p:cNvPicPr>
            <a:picLocks noChangeAspect="1"/>
          </p:cNvPicPr>
          <p:nvPr/>
        </p:nvPicPr>
        <p:blipFill>
          <a:blip r:embed="rId4"/>
          <a:stretch>
            <a:fillRect/>
          </a:stretch>
        </p:blipFill>
        <p:spPr>
          <a:xfrm>
            <a:off x="766882" y="2368868"/>
            <a:ext cx="1095494" cy="1752838"/>
          </a:xfrm>
          <a:prstGeom prst="rect">
            <a:avLst/>
          </a:prstGeom>
        </p:spPr>
      </p:pic>
      <p:sp>
        <p:nvSpPr>
          <p:cNvPr id="5" name="Text 1"/>
          <p:cNvSpPr/>
          <p:nvPr/>
        </p:nvSpPr>
        <p:spPr>
          <a:xfrm>
            <a:off x="2190988" y="2587943"/>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Insights Gained</a:t>
            </a:r>
            <a:endParaRPr lang="en-US" sz="2250" dirty="0"/>
          </a:p>
        </p:txBody>
      </p:sp>
      <p:sp>
        <p:nvSpPr>
          <p:cNvPr id="6" name="Text 2"/>
          <p:cNvSpPr/>
          <p:nvPr/>
        </p:nvSpPr>
        <p:spPr>
          <a:xfrm>
            <a:off x="2190988" y="3078718"/>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This study highlights the potential of SVM and RF in livestock performance forecasting.</a:t>
            </a:r>
            <a:endParaRPr lang="en-US" sz="1700" dirty="0"/>
          </a:p>
        </p:txBody>
      </p:sp>
      <p:pic>
        <p:nvPicPr>
          <p:cNvPr id="7" name="Image 2" descr="preencoded.png"/>
          <p:cNvPicPr>
            <a:picLocks noChangeAspect="1"/>
          </p:cNvPicPr>
          <p:nvPr/>
        </p:nvPicPr>
        <p:blipFill>
          <a:blip r:embed="rId5"/>
          <a:stretch>
            <a:fillRect/>
          </a:stretch>
        </p:blipFill>
        <p:spPr>
          <a:xfrm>
            <a:off x="766882" y="4121706"/>
            <a:ext cx="1095494" cy="1752838"/>
          </a:xfrm>
          <a:prstGeom prst="rect">
            <a:avLst/>
          </a:prstGeom>
        </p:spPr>
      </p:pic>
      <p:sp>
        <p:nvSpPr>
          <p:cNvPr id="8" name="Text 3"/>
          <p:cNvSpPr/>
          <p:nvPr/>
        </p:nvSpPr>
        <p:spPr>
          <a:xfrm>
            <a:off x="2190988" y="4340781"/>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Ongoing Refinement</a:t>
            </a:r>
            <a:endParaRPr lang="en-US" sz="2250" dirty="0"/>
          </a:p>
        </p:txBody>
      </p:sp>
      <p:sp>
        <p:nvSpPr>
          <p:cNvPr id="9" name="Text 4"/>
          <p:cNvSpPr/>
          <p:nvPr/>
        </p:nvSpPr>
        <p:spPr>
          <a:xfrm>
            <a:off x="2190988" y="4831556"/>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Exploring hybrid models and incorporating additional data sources can further improve predictions.</a:t>
            </a:r>
            <a:endParaRPr lang="en-US" sz="1700" dirty="0"/>
          </a:p>
        </p:txBody>
      </p:sp>
      <p:pic>
        <p:nvPicPr>
          <p:cNvPr id="10" name="Image 3" descr="preencoded.png"/>
          <p:cNvPicPr>
            <a:picLocks noChangeAspect="1"/>
          </p:cNvPicPr>
          <p:nvPr/>
        </p:nvPicPr>
        <p:blipFill>
          <a:blip r:embed="rId6"/>
          <a:stretch>
            <a:fillRect/>
          </a:stretch>
        </p:blipFill>
        <p:spPr>
          <a:xfrm>
            <a:off x="766882" y="5874544"/>
            <a:ext cx="1095494" cy="1752838"/>
          </a:xfrm>
          <a:prstGeom prst="rect">
            <a:avLst/>
          </a:prstGeom>
        </p:spPr>
      </p:pic>
      <p:sp>
        <p:nvSpPr>
          <p:cNvPr id="11" name="Text 5"/>
          <p:cNvSpPr/>
          <p:nvPr/>
        </p:nvSpPr>
        <p:spPr>
          <a:xfrm>
            <a:off x="2190988" y="6093619"/>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Future Research</a:t>
            </a:r>
            <a:endParaRPr lang="en-US" sz="2250" dirty="0"/>
          </a:p>
        </p:txBody>
      </p:sp>
      <p:sp>
        <p:nvSpPr>
          <p:cNvPr id="12" name="Text 6"/>
          <p:cNvSpPr/>
          <p:nvPr/>
        </p:nvSpPr>
        <p:spPr>
          <a:xfrm>
            <a:off x="2190988" y="6584394"/>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Expanding the scope to include other livestock species and investigating real-time applications.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600</Words>
  <Application>Microsoft Office PowerPoint</Application>
  <PresentationFormat>Custom</PresentationFormat>
  <Paragraphs>73</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__Inter_d65c78</vt:lpstr>
      <vt:lpstr>Arial</vt:lpstr>
      <vt:lpstr>Inter</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ghouse peer shaik</cp:lastModifiedBy>
  <cp:revision>1</cp:revision>
  <dcterms:created xsi:type="dcterms:W3CDTF">2024-11-11T02:53:07Z</dcterms:created>
  <dcterms:modified xsi:type="dcterms:W3CDTF">2024-11-11T08:22:09Z</dcterms:modified>
</cp:coreProperties>
</file>